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36" r:id="rId1"/>
    <p:sldMasterId id="2147483837" r:id="rId2"/>
  </p:sldMasterIdLst>
  <p:notesMasterIdLst>
    <p:notesMasterId r:id="rId12"/>
  </p:notesMasterIdLst>
  <p:sldIdLst>
    <p:sldId id="356" r:id="rId3"/>
    <p:sldId id="391" r:id="rId4"/>
    <p:sldId id="383" r:id="rId5"/>
    <p:sldId id="382" r:id="rId6"/>
    <p:sldId id="386" r:id="rId7"/>
    <p:sldId id="389" r:id="rId8"/>
    <p:sldId id="390" r:id="rId9"/>
    <p:sldId id="387" r:id="rId10"/>
    <p:sldId id="385" r:id="rId11"/>
  </p:sldIdLst>
  <p:sldSz cx="12192000" cy="6858000"/>
  <p:notesSz cx="6858000" cy="9144000"/>
  <p:embeddedFontLst>
    <p:embeddedFont>
      <p:font typeface="Arial Narrow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013" autoAdjust="0"/>
    <p:restoredTop sz="94660" autoAdjust="0"/>
  </p:normalViewPr>
  <p:slideViewPr>
    <p:cSldViewPr snapToGrid="0">
      <p:cViewPr varScale="1">
        <p:scale>
          <a:sx n="77" d="100"/>
          <a:sy n="77" d="100"/>
        </p:scale>
        <p:origin x="-120" y="-6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857195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35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 1">
  <p:cSld name="Титульный слайд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>
            <a:spLocks noGrp="1"/>
          </p:cNvSpPr>
          <p:nvPr>
            <p:ph type="pic" idx="2"/>
          </p:nvPr>
        </p:nvSpPr>
        <p:spPr>
          <a:xfrm>
            <a:off x="7362388" y="1545219"/>
            <a:ext cx="4829700" cy="3767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11409362" y="6332537"/>
            <a:ext cx="73170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5471"/>
              </a:buClr>
              <a:buSzPts val="1700"/>
              <a:buFont typeface="Arial"/>
              <a:buNone/>
              <a:defRPr sz="1700" b="0" i="0" u="none">
                <a:solidFill>
                  <a:srgbClr val="42547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944880" y="2485786"/>
            <a:ext cx="3617100" cy="3118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2"/>
          </a:solidFill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540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6678636" y="365760"/>
            <a:ext cx="3871500" cy="3337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>
            <a:spLocks noGrp="1"/>
          </p:cNvSpPr>
          <p:nvPr>
            <p:ph type="pic" idx="3"/>
          </p:nvPr>
        </p:nvSpPr>
        <p:spPr>
          <a:xfrm>
            <a:off x="4313224" y="2528394"/>
            <a:ext cx="2803500" cy="2417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>
            <a:spLocks noGrp="1"/>
          </p:cNvSpPr>
          <p:nvPr>
            <p:ph type="pic" idx="4"/>
          </p:nvPr>
        </p:nvSpPr>
        <p:spPr>
          <a:xfrm>
            <a:off x="6865620" y="3797913"/>
            <a:ext cx="3063600" cy="26409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11409046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2"/>
          <p:cNvSpPr>
            <a:spLocks noGrp="1"/>
          </p:cNvSpPr>
          <p:nvPr>
            <p:ph type="pic" idx="2"/>
          </p:nvPr>
        </p:nvSpPr>
        <p:spPr>
          <a:xfrm>
            <a:off x="0" y="759921"/>
            <a:ext cx="6203100" cy="53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45675" rIns="91300" bIns="456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1" name="Google Shape;111;p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2" name="Google Shape;112;p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6" name="Google Shape;126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4" name="Google Shape;134;p3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объект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8382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4038600" y="6356376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610600" y="635637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>
            <a:spLocks noGrp="1"/>
          </p:cNvSpPr>
          <p:nvPr>
            <p:ph type="pic" idx="2"/>
          </p:nvPr>
        </p:nvSpPr>
        <p:spPr>
          <a:xfrm>
            <a:off x="4966641" y="2453054"/>
            <a:ext cx="6752400" cy="4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prigskol.ucoz.com/fz/bezopas/tzOKUCWP9kpa2k9Zpygo5aLvwM8Sd2FDfHPV9Juj.jpeg"/>
          <p:cNvPicPr>
            <a:picLocks noChangeAspect="1" noChangeArrowheads="1"/>
          </p:cNvPicPr>
          <p:nvPr/>
        </p:nvPicPr>
        <p:blipFill>
          <a:blip r:embed="rId3"/>
          <a:srcRect t="22745" b="23016"/>
          <a:stretch>
            <a:fillRect/>
          </a:stretch>
        </p:blipFill>
        <p:spPr bwMode="auto">
          <a:xfrm>
            <a:off x="6069159" y="5399904"/>
            <a:ext cx="1799795" cy="976182"/>
          </a:xfrm>
          <a:prstGeom prst="rect">
            <a:avLst/>
          </a:prstGeom>
          <a:noFill/>
        </p:spPr>
      </p:pic>
      <p:pic>
        <p:nvPicPr>
          <p:cNvPr id="13" name="Picture 3" descr="minob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8131" y="5276334"/>
            <a:ext cx="2992219" cy="116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95767" y="5343879"/>
            <a:ext cx="1058297" cy="1076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66103"/>
            <a:ext cx="2935664" cy="13919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3066837"/>
          </a:xfrm>
          <a:prstGeom prst="rect">
            <a:avLst/>
          </a:prstGeom>
        </p:spPr>
      </p:pic>
      <p:pic>
        <p:nvPicPr>
          <p:cNvPr id="1029" name="Picture 5" descr="http://qrcoder.ru/code/?https%3A%2F%2Fvk.com%2Fclub215410087&amp;4&amp;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16661" y="3178091"/>
            <a:ext cx="1552917" cy="1552917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650627" y="5585254"/>
            <a:ext cx="2541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Разместите логотип школы на этом месте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8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605481" y="2570497"/>
            <a:ext cx="110949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Это командное соревнование, на котором участники демонстрируют умения применять предметные знания и навыки для решения широкого диапазона жизненных задач в различных сферах человеческой деятельности, общения и социальных отношений.</a:t>
            </a:r>
          </a:p>
          <a:p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95808"/>
            <a:ext cx="12192000" cy="30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592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381294" y="5168681"/>
            <a:ext cx="452438" cy="452438"/>
          </a:xfrm>
          <a:prstGeom prst="rect">
            <a:avLst/>
          </a:prstGeom>
        </p:spPr>
      </p:pic>
      <p:pic>
        <p:nvPicPr>
          <p:cNvPr id="21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286349" y="4445500"/>
            <a:ext cx="446116" cy="44611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158292" y="2935190"/>
            <a:ext cx="640653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ТУР: «Визитка»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2 ТУР: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«Биатлон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»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3 ТУР: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«Блиц-турнир»</a:t>
            </a: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4 ТУР: «Черная метка»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5 ТУР: «Я – креативный»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7496" y="2982527"/>
            <a:ext cx="446236" cy="44623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94663"/>
            <a:ext cx="12192000" cy="30668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7742" y="5763238"/>
            <a:ext cx="435990" cy="4359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380" y="3674325"/>
            <a:ext cx="529582" cy="52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282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697974" y="3231820"/>
            <a:ext cx="3195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ТУР: «Визитка»</a:t>
            </a:r>
          </a:p>
          <a:p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6663" y="3267480"/>
            <a:ext cx="446236" cy="446236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903766" y="4311775"/>
            <a:ext cx="99021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Участники презентуют визитку команды 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Форму презентации команды определяют </a:t>
            </a: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самостоятельно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rial Narrow" panose="020B0606020202030204" pitchFamily="34" charset="0"/>
                <a:cs typeface="Arial" panose="020B0604020202020204" pitchFamily="34" charset="0"/>
              </a:rPr>
              <a:t>Каждой команде на презентацию предоставляется не более 2 </a:t>
            </a:r>
            <a:r>
              <a:rPr lang="ru-RU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минут</a:t>
            </a:r>
            <a:endParaRPr lang="ru-RU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94663"/>
            <a:ext cx="12192000" cy="30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459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1802320" y="3134692"/>
            <a:ext cx="3195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ТУР: «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Биатлон»</a:t>
            </a:r>
          </a:p>
          <a:p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94810" y="3947111"/>
            <a:ext cx="93764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Участники в течение 5 минут работают в группах с текстами </a:t>
            </a:r>
            <a:r>
              <a:rPr lang="ru-RU" sz="2000" dirty="0"/>
              <a:t>к</a:t>
            </a:r>
            <a:r>
              <a:rPr lang="ru-RU" sz="2000" dirty="0" smtClean="0"/>
              <a:t>ейсов и формулируют </a:t>
            </a:r>
            <a:r>
              <a:rPr lang="ru-RU" sz="2000" dirty="0" smtClean="0"/>
              <a:t>вопросы </a:t>
            </a:r>
            <a:r>
              <a:rPr lang="ru-RU" sz="2000" dirty="0" smtClean="0"/>
              <a:t>для команды соперника.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ВНИМАНИЕ! Вопросы не должны предполагать расчетов и вычислений!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Затем начинается биатлон – команды по очереди задают друг другу вопросы. Одна команда задает вопрос, другая команда отвечает на вопрос. Затем меняются ролями. Вопросы соперника повторять нельзя! </a:t>
            </a:r>
            <a:endParaRPr lang="ru-RU" sz="20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Каждой команде дается для формулировки ответа 60 </a:t>
            </a:r>
            <a:r>
              <a:rPr lang="ru-RU" sz="2000" dirty="0"/>
              <a:t>сек. </a:t>
            </a:r>
            <a:endParaRPr lang="ru-RU" sz="2000" dirty="0" smtClean="0"/>
          </a:p>
          <a:p>
            <a:r>
              <a:rPr lang="ru-RU" sz="2000" dirty="0"/>
              <a:t> 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0477" y="3089864"/>
            <a:ext cx="529582" cy="5295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94663"/>
            <a:ext cx="12192000" cy="30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04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945635" y="3265591"/>
            <a:ext cx="4024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3 ТУР: «Блиц-турнир»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91967" y="4374925"/>
            <a:ext cx="99021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Участники в течение 10 минут работают в группах с заданиями, заполняют бланки.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По истечении времени сдают решения жюри.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Результаты обсуждаются на подведении итогов. </a:t>
            </a: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Photocopy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41900" y="3265591"/>
            <a:ext cx="525452" cy="52545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94663"/>
            <a:ext cx="12192000" cy="30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827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817978" y="3018443"/>
            <a:ext cx="4024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4 ТУР: «Черная метка»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081114" y="3791909"/>
            <a:ext cx="87311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В этом туре команды презентуют решения кейс-ситуаций, которые подготовлены </a:t>
            </a:r>
            <a:r>
              <a:rPr lang="ru-RU" sz="2000" dirty="0"/>
              <a:t>при подготовке к Кейс-чемпионату. </a:t>
            </a:r>
            <a:endParaRPr lang="ru-RU" sz="20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Решения </a:t>
            </a:r>
            <a:r>
              <a:rPr lang="ru-RU" sz="2000" dirty="0"/>
              <a:t>должны быть оформлены на </a:t>
            </a:r>
            <a:r>
              <a:rPr lang="ru-RU" sz="2000" dirty="0" smtClean="0"/>
              <a:t>презентации.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Капитан </a:t>
            </a:r>
            <a:r>
              <a:rPr lang="ru-RU" sz="2000" dirty="0"/>
              <a:t>команды выбирает «Черную метку» с номером кейса и вручает ее любой команде соперника для презентации решения. В этом случае команда становится – решателями, а </a:t>
            </a:r>
            <a:r>
              <a:rPr lang="ru-RU" sz="2000" dirty="0" smtClean="0"/>
              <a:t>команда вручившая «Черную метку» </a:t>
            </a:r>
            <a:r>
              <a:rPr lang="ru-RU" sz="2000" dirty="0"/>
              <a:t>– </a:t>
            </a:r>
            <a:r>
              <a:rPr lang="ru-RU" sz="2000" dirty="0" smtClean="0"/>
              <a:t>оппонентами.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 smtClean="0"/>
              <a:t>При </a:t>
            </a:r>
            <a:r>
              <a:rPr lang="ru-RU" sz="2000" dirty="0"/>
              <a:t>этом команда оппонентов может предложить альтернативное решение или дополнить ответ команды решателей</a:t>
            </a:r>
            <a:r>
              <a:rPr lang="ru-RU" sz="2000" dirty="0" smtClean="0"/>
              <a:t>. </a:t>
            </a: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081114" y="3018443"/>
            <a:ext cx="452438" cy="452438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282720" y="3950039"/>
            <a:ext cx="2436320" cy="22776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ЧЕРНАЯ МЕТКА</a:t>
            </a:r>
            <a:endParaRPr lang="ru-RU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94663"/>
            <a:ext cx="12192000" cy="30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358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8037221" y="6199228"/>
            <a:ext cx="4279893" cy="0"/>
          </a:xfrm>
          <a:prstGeom prst="line">
            <a:avLst/>
          </a:prstGeom>
          <a:ln w="53975" cap="rnd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808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37904" y="3015444"/>
            <a:ext cx="4163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ТУР: «Я - креативный»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38351" y="3663775"/>
            <a:ext cx="10526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Капитаны команд выбирают 2 карточки, на которых написаны слова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Команды в течение 5 минут придумывают новые слова, объединяющие общим смыслом те слова, что зафиксированы на карточках. </a:t>
            </a:r>
            <a:endParaRPr lang="ru-RU" sz="2400" dirty="0" smtClean="0"/>
          </a:p>
          <a:p>
            <a:r>
              <a:rPr lang="ru-RU" sz="2400" dirty="0" smtClean="0"/>
              <a:t>НАПРИМЕР</a:t>
            </a:r>
            <a:r>
              <a:rPr lang="ru-RU" sz="2400" dirty="0" smtClean="0"/>
              <a:t>: </a:t>
            </a:r>
            <a:r>
              <a:rPr lang="ru-RU" sz="2400" dirty="0" smtClean="0">
                <a:solidFill>
                  <a:srgbClr val="002060"/>
                </a:solidFill>
              </a:rPr>
              <a:t>«Вулкан» + «Мышь» = «Пепел», «Дупло/нора», «Серый», «Страх» и др.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Каждое слово команда объясняет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 smtClean="0"/>
              <a:t>За каждые 5 слов команда получает 1 балл</a:t>
            </a:r>
          </a:p>
          <a:p>
            <a:r>
              <a:rPr lang="ru-RU" sz="2400" dirty="0"/>
              <a:t> 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1611" y="3015444"/>
            <a:ext cx="481629" cy="4816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94663"/>
            <a:ext cx="12192000" cy="306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20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085654" y="3836529"/>
            <a:ext cx="9902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9E47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ПОЗДРАВЛЯЕМ </a:t>
            </a:r>
          </a:p>
          <a:p>
            <a:pPr>
              <a:lnSpc>
                <a:spcPct val="90000"/>
              </a:lnSpc>
            </a:pPr>
            <a:r>
              <a:rPr lang="ru-RU" sz="6000" b="1" dirty="0" smtClean="0">
                <a:solidFill>
                  <a:srgbClr val="009E47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ПОБЕДИТЕЛЕЙ!</a:t>
            </a:r>
            <a:endParaRPr lang="ru-RU" sz="6000" dirty="0">
              <a:solidFill>
                <a:srgbClr val="009E47"/>
              </a:solidFill>
              <a:latin typeface="Arial Narrow" panose="020B060602020203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42819"/>
            <a:ext cx="12192000" cy="3066837"/>
          </a:xfrm>
          <a:prstGeom prst="rect">
            <a:avLst/>
          </a:prstGeom>
        </p:spPr>
      </p:pic>
      <p:pic>
        <p:nvPicPr>
          <p:cNvPr id="1026" name="Picture 2" descr="https://nikafond.ru/files/news/2021/09-01/1839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1334" y="2524018"/>
            <a:ext cx="4343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781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364</Words>
  <Application>Microsoft Office PowerPoint</Application>
  <PresentationFormat>Произвольный</PresentationFormat>
  <Paragraphs>42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Arial Narrow</vt:lpstr>
      <vt:lpstr>Wingdings</vt:lpstr>
      <vt:lpstr>Calibri</vt:lpstr>
      <vt:lpstr>Times New Roman</vt:lpstr>
      <vt:lpstr>Simple Light</vt:lpstr>
      <vt:lpstr>Simple Light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Райских Т.Н.</dc:creator>
  <cp:lastModifiedBy>Татьяна</cp:lastModifiedBy>
  <cp:revision>64</cp:revision>
  <dcterms:modified xsi:type="dcterms:W3CDTF">2023-01-18T16:40:20Z</dcterms:modified>
</cp:coreProperties>
</file>